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63" r:id="rId3"/>
    <p:sldId id="264" r:id="rId4"/>
    <p:sldId id="257" r:id="rId5"/>
    <p:sldId id="259" r:id="rId6"/>
    <p:sldId id="260" r:id="rId7"/>
    <p:sldId id="261" r:id="rId8"/>
    <p:sldId id="265" r:id="rId9"/>
    <p:sldId id="262" r:id="rId10"/>
    <p:sldId id="266" r:id="rId11"/>
    <p:sldId id="25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78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778E-7F3E-4F87-8E9D-5A4FF9F1998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9D9484-B04A-49B6-92E1-78985F89D3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778E-7F3E-4F87-8E9D-5A4FF9F1998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9484-B04A-49B6-92E1-78985F89D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778E-7F3E-4F87-8E9D-5A4FF9F1998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9484-B04A-49B6-92E1-78985F89D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778E-7F3E-4F87-8E9D-5A4FF9F1998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9484-B04A-49B6-92E1-78985F89D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778E-7F3E-4F87-8E9D-5A4FF9F1998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9484-B04A-49B6-92E1-78985F89D3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778E-7F3E-4F87-8E9D-5A4FF9F1998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9484-B04A-49B6-92E1-78985F89D30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778E-7F3E-4F87-8E9D-5A4FF9F1998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9484-B04A-49B6-92E1-78985F89D30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778E-7F3E-4F87-8E9D-5A4FF9F1998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9484-B04A-49B6-92E1-78985F89D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778E-7F3E-4F87-8E9D-5A4FF9F1998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9484-B04A-49B6-92E1-78985F89D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778E-7F3E-4F87-8E9D-5A4FF9F1998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9484-B04A-49B6-92E1-78985F89D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3778E-7F3E-4F87-8E9D-5A4FF9F1998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9D9484-B04A-49B6-92E1-78985F89D30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CC33778E-7F3E-4F87-8E9D-5A4FF9F19984}" type="datetimeFigureOut">
              <a:rPr lang="en-US" smtClean="0"/>
              <a:t>3/18/2014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59D9484-B04A-49B6-92E1-78985F89D30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South Sea Bubble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Genna Miller</a:t>
            </a:r>
          </a:p>
          <a:p>
            <a:r>
              <a:rPr lang="en-US" dirty="0" smtClean="0"/>
              <a:t>3/14/14</a:t>
            </a:r>
          </a:p>
          <a:p>
            <a:r>
              <a:rPr lang="en-US" dirty="0" smtClean="0"/>
              <a:t>Period 3 - </a:t>
            </a:r>
            <a:r>
              <a:rPr lang="en-US" dirty="0" err="1" smtClean="0"/>
              <a:t>Kinberg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2233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Works Cited (Pictures)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sz="1800" u="sng" dirty="0"/>
              <a:t>1720 Herman Moll Map of South America (South Sea Company)</a:t>
            </a:r>
            <a:r>
              <a:rPr lang="en-US" sz="1800" dirty="0"/>
              <a:t>. </a:t>
            </a:r>
            <a:r>
              <a:rPr lang="en-US" sz="1800" dirty="0" smtClean="0"/>
              <a:t>	1720</a:t>
            </a:r>
            <a:r>
              <a:rPr lang="en-US" sz="1800" dirty="0"/>
              <a:t>. </a:t>
            </a:r>
            <a:r>
              <a:rPr lang="en-US" sz="1800" u="sng" dirty="0" err="1"/>
              <a:t>Geographicus</a:t>
            </a:r>
            <a:r>
              <a:rPr lang="en-US" sz="1800" u="sng" dirty="0"/>
              <a:t> </a:t>
            </a:r>
            <a:r>
              <a:rPr lang="en-US" sz="1800" u="sng" dirty="0" smtClean="0"/>
              <a:t>	Rare </a:t>
            </a:r>
            <a:r>
              <a:rPr lang="en-US" sz="1800" u="sng" dirty="0"/>
              <a:t>Antique Maps</a:t>
            </a:r>
            <a:r>
              <a:rPr lang="en-US" sz="1800" dirty="0"/>
              <a:t>. 17 Mar. 2014 </a:t>
            </a:r>
            <a:r>
              <a:rPr lang="en-US" sz="1800" dirty="0" smtClean="0"/>
              <a:t>	&lt;</a:t>
            </a:r>
            <a:r>
              <a:rPr lang="en-US" sz="1800" dirty="0"/>
              <a:t>http://</a:t>
            </a:r>
            <a:r>
              <a:rPr lang="en-US" sz="1800" dirty="0" smtClean="0"/>
              <a:t>www.geographicus.com/P/AntiqueMap/SouthSeaCom	pany-moll-1720</a:t>
            </a:r>
            <a:r>
              <a:rPr lang="en-US" sz="1800" dirty="0"/>
              <a:t>&gt;.</a:t>
            </a:r>
          </a:p>
          <a:p>
            <a:r>
              <a:rPr lang="en-US" sz="1800" u="sng" dirty="0"/>
              <a:t>Charles Spencer, 3rd earl of Sunderland (British </a:t>
            </a:r>
            <a:r>
              <a:rPr lang="en-US" sz="1800" u="sng" dirty="0"/>
              <a:t>	</a:t>
            </a:r>
            <a:r>
              <a:rPr lang="en-US" sz="1800" u="sng" dirty="0" smtClean="0"/>
              <a:t>statesman</a:t>
            </a:r>
            <a:r>
              <a:rPr lang="en-US" sz="1800" u="sng" dirty="0"/>
              <a:t>)</a:t>
            </a:r>
            <a:r>
              <a:rPr lang="en-US" sz="1800" dirty="0"/>
              <a:t>. </a:t>
            </a:r>
            <a:r>
              <a:rPr lang="en-US" sz="1800" u="sng" dirty="0"/>
              <a:t>Encyclopedia Britannica </a:t>
            </a:r>
            <a:r>
              <a:rPr lang="en-US" sz="1800" u="sng" dirty="0" smtClean="0"/>
              <a:t>	Online</a:t>
            </a:r>
            <a:r>
              <a:rPr lang="en-US" sz="1800" dirty="0"/>
              <a:t>. By The Editors of </a:t>
            </a:r>
            <a:r>
              <a:rPr lang="en-US" sz="1800" dirty="0" smtClean="0"/>
              <a:t>	</a:t>
            </a:r>
            <a:r>
              <a:rPr lang="en-US" sz="1800" dirty="0" err="1" smtClean="0"/>
              <a:t>Encyclopædia</a:t>
            </a:r>
            <a:r>
              <a:rPr lang="en-US" sz="1800" dirty="0" smtClean="0"/>
              <a:t> </a:t>
            </a:r>
            <a:r>
              <a:rPr lang="en-US" sz="1800" dirty="0"/>
              <a:t>Britannica. Encyclopedia Britannica. 17 Mar. </a:t>
            </a:r>
            <a:r>
              <a:rPr lang="en-US" sz="1800" dirty="0" smtClean="0"/>
              <a:t>	2014&lt;http</a:t>
            </a:r>
            <a:r>
              <a:rPr lang="en-US" sz="1800" dirty="0"/>
              <a:t>://</a:t>
            </a:r>
            <a:r>
              <a:rPr lang="en-US" sz="1800" dirty="0" smtClean="0"/>
              <a:t>www.britannica.com/EBchecked/topic/573814/Ch	arles-Spencer-3rd-	earl-of-Sunderland</a:t>
            </a:r>
            <a:r>
              <a:rPr lang="en-US" sz="1800" dirty="0"/>
              <a:t>&gt;.</a:t>
            </a:r>
          </a:p>
          <a:p>
            <a:r>
              <a:rPr lang="en-US" sz="1800" u="sng" dirty="0"/>
              <a:t>Eustace </a:t>
            </a:r>
            <a:r>
              <a:rPr lang="en-US" sz="1800" u="sng" dirty="0" err="1"/>
              <a:t>Budgell</a:t>
            </a:r>
            <a:r>
              <a:rPr lang="en-US" sz="1800" u="sng" dirty="0"/>
              <a:t> (English author)</a:t>
            </a:r>
            <a:r>
              <a:rPr lang="en-US" sz="1800" dirty="0"/>
              <a:t>. </a:t>
            </a:r>
            <a:r>
              <a:rPr lang="en-US" sz="1800" u="sng" dirty="0"/>
              <a:t>Encyclopedia Britannica Online</a:t>
            </a:r>
            <a:r>
              <a:rPr lang="en-US" sz="1800" dirty="0"/>
              <a:t>. By The </a:t>
            </a:r>
            <a:r>
              <a:rPr lang="en-US" sz="1800" dirty="0" smtClean="0"/>
              <a:t>	Editors of 	</a:t>
            </a:r>
            <a:r>
              <a:rPr lang="en-US" sz="1800" dirty="0" err="1" smtClean="0"/>
              <a:t>Encyclopædia</a:t>
            </a:r>
            <a:r>
              <a:rPr lang="en-US" sz="1800" dirty="0" smtClean="0"/>
              <a:t> Britannica. Encyclopedia Britannica. 17 	Mar. 2014 	&lt;http://www.britannica.com/EBchecked/topic/83449/Eustace-	</a:t>
            </a:r>
            <a:r>
              <a:rPr lang="en-US" sz="1800" dirty="0" err="1" smtClean="0"/>
              <a:t>Budgell</a:t>
            </a:r>
            <a:r>
              <a:rPr lang="en-US" sz="1800" dirty="0" smtClean="0"/>
              <a:t>&gt;.</a:t>
            </a:r>
            <a:endParaRPr lang="en-US" sz="1800" dirty="0"/>
          </a:p>
          <a:p>
            <a:r>
              <a:rPr lang="en-US" sz="1800" u="sng" dirty="0"/>
              <a:t>George I (king of Great Britain)</a:t>
            </a:r>
            <a:r>
              <a:rPr lang="en-US" sz="1800" dirty="0"/>
              <a:t>. </a:t>
            </a:r>
            <a:r>
              <a:rPr lang="en-US" sz="1800" u="sng" dirty="0"/>
              <a:t>Encyclopedia Britannica Online</a:t>
            </a:r>
            <a:r>
              <a:rPr lang="en-US" sz="1800" dirty="0"/>
              <a:t>. By The </a:t>
            </a:r>
            <a:r>
              <a:rPr lang="en-US" sz="1800" dirty="0" smtClean="0"/>
              <a:t>	Editors </a:t>
            </a:r>
            <a:r>
              <a:rPr lang="en-US" sz="1800" dirty="0"/>
              <a:t>of </a:t>
            </a:r>
            <a:r>
              <a:rPr lang="en-US" sz="1800" dirty="0" smtClean="0"/>
              <a:t>	</a:t>
            </a:r>
            <a:r>
              <a:rPr lang="en-US" sz="1800" dirty="0" err="1" smtClean="0"/>
              <a:t>Encyclopædia</a:t>
            </a:r>
            <a:r>
              <a:rPr lang="en-US" sz="1800" dirty="0" smtClean="0"/>
              <a:t> </a:t>
            </a:r>
            <a:r>
              <a:rPr lang="en-US" sz="1800" dirty="0"/>
              <a:t>Britannica. Encyclopedia Britannica. 17 </a:t>
            </a:r>
            <a:r>
              <a:rPr lang="en-US" sz="1800" dirty="0" smtClean="0"/>
              <a:t>	Mar</a:t>
            </a:r>
            <a:r>
              <a:rPr lang="en-US" sz="1800" dirty="0"/>
              <a:t>. 2014 </a:t>
            </a:r>
            <a:r>
              <a:rPr lang="en-US" sz="1800" dirty="0" smtClean="0"/>
              <a:t>	&lt;</a:t>
            </a:r>
            <a:r>
              <a:rPr lang="en-US" sz="1800" dirty="0"/>
              <a:t>http://www.britannica.com/EBchecked/topic/229982/George-I</a:t>
            </a:r>
            <a:r>
              <a:rPr lang="en-US" sz="1800" dirty="0" smtClean="0"/>
              <a:t>&gt;.</a:t>
            </a:r>
          </a:p>
          <a:p>
            <a:r>
              <a:rPr lang="en-US" sz="1800" u="sng" dirty="0"/>
              <a:t>Robert Harley, 1st earl of Oxford (English statesman)</a:t>
            </a:r>
            <a:r>
              <a:rPr lang="en-US" sz="1800" dirty="0"/>
              <a:t>. </a:t>
            </a:r>
            <a:r>
              <a:rPr lang="en-US" sz="1800" u="sng" dirty="0"/>
              <a:t>Encyclopedia Britannica Online</a:t>
            </a:r>
            <a:r>
              <a:rPr lang="en-US" sz="1800" dirty="0"/>
              <a:t>. By </a:t>
            </a:r>
            <a:r>
              <a:rPr lang="en-US" sz="1800" dirty="0" smtClean="0"/>
              <a:t>	John </a:t>
            </a:r>
            <a:r>
              <a:rPr lang="en-US" sz="1800" dirty="0"/>
              <a:t>S. Morrill. Encyclopedia Britannica. 17 Mar. 2014 </a:t>
            </a:r>
            <a:r>
              <a:rPr lang="en-US" sz="1800" dirty="0" smtClean="0"/>
              <a:t>	&lt;</a:t>
            </a:r>
            <a:r>
              <a:rPr lang="en-US" sz="1800" dirty="0"/>
              <a:t>http://</a:t>
            </a:r>
            <a:r>
              <a:rPr lang="en-US" sz="1800" dirty="0" smtClean="0"/>
              <a:t>www.britannica.com/EBchecked/topic/436482/Robert-Harley-1st-earl-of-	Oxford</a:t>
            </a:r>
            <a:r>
              <a:rPr lang="en-US" sz="1800" dirty="0"/>
              <a:t>&gt;.</a:t>
            </a:r>
          </a:p>
          <a:p>
            <a:r>
              <a:rPr lang="en-US" sz="1800" u="sng" dirty="0"/>
              <a:t>Robert Walpole, 1st earl of </a:t>
            </a:r>
            <a:r>
              <a:rPr lang="en-US" sz="1800" u="sng" dirty="0" err="1"/>
              <a:t>Orford</a:t>
            </a:r>
            <a:r>
              <a:rPr lang="en-US" sz="1800" u="sng" dirty="0"/>
              <a:t> (prime minister of Great Britain)</a:t>
            </a:r>
            <a:r>
              <a:rPr lang="en-US" sz="1800" dirty="0"/>
              <a:t>. </a:t>
            </a:r>
            <a:r>
              <a:rPr lang="en-US" sz="1800" u="sng" dirty="0"/>
              <a:t>Encyclopedia </a:t>
            </a:r>
            <a:r>
              <a:rPr lang="en-US" sz="1800" u="sng" dirty="0" smtClean="0"/>
              <a:t>	Britannica </a:t>
            </a:r>
            <a:r>
              <a:rPr lang="en-US" sz="1800" u="sng" dirty="0"/>
              <a:t>Online</a:t>
            </a:r>
            <a:r>
              <a:rPr lang="en-US" sz="1800" dirty="0"/>
              <a:t>. By Sir John Plumb. Encyclopedia Britannica. 17 Mar. 2014 </a:t>
            </a:r>
            <a:r>
              <a:rPr lang="en-US" sz="1800" dirty="0" smtClean="0"/>
              <a:t>	&lt;</a:t>
            </a:r>
            <a:r>
              <a:rPr lang="en-US" sz="1800" dirty="0"/>
              <a:t>http://</a:t>
            </a:r>
            <a:r>
              <a:rPr lang="en-US" sz="1800" dirty="0" smtClean="0"/>
              <a:t>www.britannica.com/EBchecked/topic/635013/Robert-Walpole-1st-earl-of-	</a:t>
            </a:r>
            <a:r>
              <a:rPr lang="en-US" sz="1800" dirty="0" err="1" smtClean="0"/>
              <a:t>Orford</a:t>
            </a:r>
            <a:r>
              <a:rPr lang="en-US" sz="1800" dirty="0" smtClean="0"/>
              <a:t>&gt;.</a:t>
            </a:r>
          </a:p>
          <a:p>
            <a:r>
              <a:rPr lang="en-US" sz="1800" dirty="0"/>
              <a:t>The South Sea Bubble, a Scene in 'Change Alley in 1720. 1847. BBC News. By Edward Matthew </a:t>
            </a:r>
            <a:r>
              <a:rPr lang="en-US" sz="1800" dirty="0" smtClean="0"/>
              <a:t>	Ward</a:t>
            </a:r>
            <a:r>
              <a:rPr lang="en-US" sz="1800" dirty="0"/>
              <a:t>. </a:t>
            </a:r>
            <a:r>
              <a:rPr lang="en-US" sz="1800" dirty="0" smtClean="0"/>
              <a:t>	BBC</a:t>
            </a:r>
            <a:r>
              <a:rPr lang="en-US" sz="1800" dirty="0"/>
              <a:t>. 17 Mar. 2014 &lt;http://</a:t>
            </a:r>
            <a:r>
              <a:rPr lang="en-US" sz="1800" dirty="0" smtClean="0"/>
              <a:t>www.bbc.co.uk/arts/yourpaintings/paintings/the-	south-sea-bubble-a-	scene-in-change-alley-in-1720-202698</a:t>
            </a:r>
            <a:r>
              <a:rPr lang="en-US" sz="1800" dirty="0"/>
              <a:t>&gt;.</a:t>
            </a:r>
            <a:endParaRPr lang="en-US" sz="1800" dirty="0"/>
          </a:p>
          <a:p>
            <a:r>
              <a:rPr lang="en-US" sz="1800" u="sng" dirty="0"/>
              <a:t>Tag Archives: Pump and Dump</a:t>
            </a:r>
            <a:r>
              <a:rPr lang="en-US" sz="1800" dirty="0"/>
              <a:t>. 1720. </a:t>
            </a:r>
            <a:r>
              <a:rPr lang="en-US" sz="1800" u="sng" dirty="0" err="1"/>
              <a:t>Csinvesting</a:t>
            </a:r>
            <a:r>
              <a:rPr lang="en-US" sz="1800" dirty="0"/>
              <a:t>. 17 Mar. 2014 </a:t>
            </a:r>
            <a:r>
              <a:rPr lang="en-US" sz="1800" dirty="0" smtClean="0"/>
              <a:t>	&lt;</a:t>
            </a:r>
            <a:r>
              <a:rPr lang="en-US" sz="1800" dirty="0"/>
              <a:t>http://csinvesting.org/tag/pump-and-dump/&gt;.</a:t>
            </a:r>
            <a:endParaRPr lang="en-US" sz="1800" dirty="0" smtClean="0"/>
          </a:p>
          <a:p>
            <a:endParaRPr lang="en-US" sz="1700" dirty="0" smtClean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6772194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Works Cited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Chambers, Mortimer. The Western Experience, 9th Edition. San Francisco: McGraw </a:t>
            </a:r>
            <a:r>
              <a:rPr lang="en-US" dirty="0" smtClean="0"/>
              <a:t>	Hill</a:t>
            </a:r>
            <a:r>
              <a:rPr lang="en-US" dirty="0"/>
              <a:t>, 2007. </a:t>
            </a:r>
            <a:r>
              <a:rPr lang="en-US" dirty="0" smtClean="0"/>
              <a:t>	Print.</a:t>
            </a:r>
          </a:p>
          <a:p>
            <a:r>
              <a:rPr lang="en-US" dirty="0"/>
              <a:t>Chopra, Swati. "Eustace </a:t>
            </a:r>
            <a:r>
              <a:rPr lang="en-US" dirty="0" err="1"/>
              <a:t>Budgell</a:t>
            </a:r>
            <a:r>
              <a:rPr lang="en-US" dirty="0"/>
              <a:t> (English Author)." Encyclopedia Britannica Online. </a:t>
            </a:r>
            <a:r>
              <a:rPr lang="en-US" dirty="0" smtClean="0"/>
              <a:t>	Encyclopedia </a:t>
            </a:r>
            <a:r>
              <a:rPr lang="en-US" dirty="0" smtClean="0"/>
              <a:t>	Britannica</a:t>
            </a:r>
            <a:r>
              <a:rPr lang="en-US" dirty="0"/>
              <a:t>, </a:t>
            </a:r>
            <a:r>
              <a:rPr lang="en-US" dirty="0" err="1"/>
              <a:t>n.d.</a:t>
            </a:r>
            <a:r>
              <a:rPr lang="en-US" dirty="0"/>
              <a:t> Web. 16 Mar. 2014.</a:t>
            </a:r>
          </a:p>
          <a:p>
            <a:r>
              <a:rPr lang="en-US" dirty="0"/>
              <a:t>Colombo, Jesse. "The South Sea Bubble." RSS. </a:t>
            </a:r>
            <a:r>
              <a:rPr lang="en-US" dirty="0" err="1"/>
              <a:t>N.p</a:t>
            </a:r>
            <a:r>
              <a:rPr lang="en-US" dirty="0"/>
              <a:t>., 18 May 2012. Web. 14 Mar. 2014.</a:t>
            </a:r>
          </a:p>
          <a:p>
            <a:r>
              <a:rPr lang="en-US" dirty="0" err="1"/>
              <a:t>Lotha</a:t>
            </a:r>
            <a:r>
              <a:rPr lang="en-US" dirty="0"/>
              <a:t>, Gloria, and Gaurav Shukla. "George I (king of Great Britain)." Encyclopedia </a:t>
            </a:r>
            <a:r>
              <a:rPr lang="en-US" dirty="0" smtClean="0"/>
              <a:t>	Britannica </a:t>
            </a:r>
            <a:r>
              <a:rPr lang="en-US" dirty="0" smtClean="0"/>
              <a:t>	Online</a:t>
            </a:r>
            <a:r>
              <a:rPr lang="en-US" dirty="0"/>
              <a:t>. Encyclopedia Britannica, </a:t>
            </a:r>
            <a:r>
              <a:rPr lang="en-US" dirty="0" err="1"/>
              <a:t>n.d.</a:t>
            </a:r>
            <a:r>
              <a:rPr lang="en-US" dirty="0"/>
              <a:t> Web. 16 Mar. 2014.</a:t>
            </a:r>
          </a:p>
          <a:p>
            <a:r>
              <a:rPr lang="en-US" dirty="0" err="1"/>
              <a:t>Lotha</a:t>
            </a:r>
            <a:r>
              <a:rPr lang="en-US" dirty="0"/>
              <a:t>, Gloria. "Charles Spencer, 3rd Earl of Sunderland (British Statesman)." </a:t>
            </a:r>
            <a:r>
              <a:rPr lang="en-US" dirty="0" smtClean="0"/>
              <a:t>	Encyclopedia </a:t>
            </a:r>
            <a:r>
              <a:rPr lang="en-US" dirty="0" smtClean="0"/>
              <a:t>	Britannica </a:t>
            </a:r>
            <a:r>
              <a:rPr lang="en-US" dirty="0"/>
              <a:t>Online. Encyclopedia Britannica, </a:t>
            </a:r>
            <a:r>
              <a:rPr lang="en-US" dirty="0" err="1"/>
              <a:t>n.d.</a:t>
            </a:r>
            <a:r>
              <a:rPr lang="en-US" dirty="0"/>
              <a:t> Web. 16 Mar. 2014.</a:t>
            </a:r>
          </a:p>
          <a:p>
            <a:r>
              <a:rPr lang="en-US" dirty="0"/>
              <a:t>Melissa. "The First Stock Market Crash: The South Sea Company." Today I Found Out RSS. </a:t>
            </a:r>
            <a:r>
              <a:rPr lang="en-US" dirty="0" err="1"/>
              <a:t>Vacca</a:t>
            </a:r>
            <a:r>
              <a:rPr lang="en-US" dirty="0"/>
              <a:t> </a:t>
            </a:r>
            <a:r>
              <a:rPr lang="en-US" dirty="0" smtClean="0"/>
              <a:t>	</a:t>
            </a:r>
            <a:r>
              <a:rPr lang="en-US" dirty="0" err="1" smtClean="0"/>
              <a:t>Foeda</a:t>
            </a:r>
            <a:r>
              <a:rPr lang="en-US" dirty="0" smtClean="0"/>
              <a:t> </a:t>
            </a:r>
            <a:r>
              <a:rPr lang="en-US" dirty="0"/>
              <a:t>Media, 25 Apr. 2013. Web. 14 Mar. 2014.</a:t>
            </a:r>
          </a:p>
          <a:p>
            <a:r>
              <a:rPr lang="en-US" dirty="0"/>
              <a:t>Plumb, Sir John. "Robert Walpole, 1st Earl of </a:t>
            </a:r>
            <a:r>
              <a:rPr lang="en-US" dirty="0" err="1"/>
              <a:t>Orford</a:t>
            </a:r>
            <a:r>
              <a:rPr lang="en-US" dirty="0"/>
              <a:t> (prime Minister of Great Britain)." </a:t>
            </a:r>
            <a:r>
              <a:rPr lang="en-US" dirty="0" smtClean="0"/>
              <a:t>	Encyclopedia </a:t>
            </a:r>
            <a:r>
              <a:rPr lang="en-US" dirty="0"/>
              <a:t>Britannica Online. Encyclopedia Britannica, </a:t>
            </a:r>
            <a:r>
              <a:rPr lang="en-US" dirty="0" err="1"/>
              <a:t>n.d.</a:t>
            </a:r>
            <a:r>
              <a:rPr lang="en-US" dirty="0"/>
              <a:t> Web. 15 Mar. 2014.</a:t>
            </a:r>
          </a:p>
          <a:p>
            <a:r>
              <a:rPr lang="en-US" dirty="0"/>
              <a:t>"Robert Harley, Earl of Oxford." Robert Harley, Earl of Oxford. </a:t>
            </a:r>
            <a:r>
              <a:rPr lang="en-US" dirty="0" err="1"/>
              <a:t>N.p</a:t>
            </a:r>
            <a:r>
              <a:rPr lang="en-US" dirty="0"/>
              <a:t>., </a:t>
            </a:r>
            <a:r>
              <a:rPr lang="en-US" dirty="0" err="1"/>
              <a:t>n.d.</a:t>
            </a:r>
            <a:r>
              <a:rPr lang="en-US" dirty="0"/>
              <a:t> Web. 15 Mar. 2014.</a:t>
            </a:r>
          </a:p>
          <a:p>
            <a:r>
              <a:rPr lang="en-US" dirty="0" smtClean="0"/>
              <a:t>Singh</a:t>
            </a:r>
            <a:r>
              <a:rPr lang="en-US" dirty="0"/>
              <a:t>, </a:t>
            </a:r>
            <a:r>
              <a:rPr lang="en-US" dirty="0" err="1"/>
              <a:t>Shiveta</a:t>
            </a:r>
            <a:r>
              <a:rPr lang="en-US" dirty="0"/>
              <a:t>. "South Sea Bubble (British History)." Encyclopedia Britannica Online. </a:t>
            </a:r>
            <a:r>
              <a:rPr lang="en-US" dirty="0" smtClean="0"/>
              <a:t>	Encyclopedia </a:t>
            </a:r>
            <a:r>
              <a:rPr lang="en-US" dirty="0"/>
              <a:t>Britannica, </a:t>
            </a:r>
            <a:r>
              <a:rPr lang="en-US" dirty="0" err="1"/>
              <a:t>n.d.</a:t>
            </a:r>
            <a:r>
              <a:rPr lang="en-US" dirty="0"/>
              <a:t> Web. 15 Mar. 2014.</a:t>
            </a:r>
          </a:p>
          <a:p>
            <a:r>
              <a:rPr lang="en-US" dirty="0"/>
              <a:t>"South Sea Bubble." </a:t>
            </a:r>
            <a:r>
              <a:rPr lang="en-US" dirty="0" err="1"/>
              <a:t>Infoplease</a:t>
            </a:r>
            <a:r>
              <a:rPr lang="en-US" dirty="0"/>
              <a:t>. </a:t>
            </a:r>
            <a:r>
              <a:rPr lang="en-US" dirty="0" err="1"/>
              <a:t>Infoplease</a:t>
            </a:r>
            <a:r>
              <a:rPr lang="en-US" dirty="0"/>
              <a:t>, </a:t>
            </a:r>
            <a:r>
              <a:rPr lang="en-US" dirty="0" err="1"/>
              <a:t>n.d.</a:t>
            </a:r>
            <a:r>
              <a:rPr lang="en-US" dirty="0"/>
              <a:t> Web. 15 Mar. 2014.</a:t>
            </a:r>
          </a:p>
          <a:p>
            <a:r>
              <a:rPr lang="en-US" dirty="0"/>
              <a:t>"South Sea Bubble Short History." – Baker Library. President and Fellows of Harvard College, 2010. </a:t>
            </a:r>
            <a:r>
              <a:rPr lang="en-US" dirty="0" smtClean="0"/>
              <a:t>	Web</a:t>
            </a:r>
            <a:r>
              <a:rPr lang="en-US" dirty="0"/>
              <a:t>. 14 Mar. 2014.</a:t>
            </a:r>
          </a:p>
        </p:txBody>
      </p:sp>
    </p:spTree>
    <p:extLst>
      <p:ext uri="{BB962C8B-B14F-4D97-AF65-F5344CB8AC3E}">
        <p14:creationId xmlns:p14="http://schemas.microsoft.com/office/powerpoint/2010/main" val="1381263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Significant Individuals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2209800" y="19812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Robert Harley (1661-1724)  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Earl of Oxford and was a senior political figure during the reign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Queen Anne ["Robert Harley, Earl of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Oxford“]. Founded the South Sea Company.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62200" y="396240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Eustace </a:t>
            </a:r>
            <a:r>
              <a:rPr lang="en-US" dirty="0" err="1" smtClean="0"/>
              <a:t>Budgell</a:t>
            </a:r>
            <a:r>
              <a:rPr lang="en-US" dirty="0" smtClean="0"/>
              <a:t> (1686- 1737) was an English essayist. He lost </a:t>
            </a:r>
            <a:r>
              <a:rPr lang="en-US" dirty="0"/>
              <a:t>a fortune </a:t>
            </a:r>
            <a:r>
              <a:rPr lang="en-US" dirty="0" smtClean="0"/>
              <a:t>of </a:t>
            </a:r>
            <a:r>
              <a:rPr lang="en-US" dirty="0"/>
              <a:t>£20,000 </a:t>
            </a:r>
            <a:r>
              <a:rPr lang="en-US" dirty="0" smtClean="0"/>
              <a:t>in the South Sea Bubble. He later committed suicide [Chopra].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1600200" cy="1936242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1600200" cy="2000250"/>
          </a:xfrm>
        </p:spPr>
      </p:pic>
    </p:spTree>
    <p:extLst>
      <p:ext uri="{BB962C8B-B14F-4D97-AF65-F5344CB8AC3E}">
        <p14:creationId xmlns:p14="http://schemas.microsoft.com/office/powerpoint/2010/main" val="36217386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Significant Individuals pt.2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28800"/>
            <a:ext cx="1270000" cy="1651000"/>
          </a:xfrm>
        </p:spPr>
      </p:pic>
      <p:sp>
        <p:nvSpPr>
          <p:cNvPr id="5" name="TextBox 4"/>
          <p:cNvSpPr txBox="1"/>
          <p:nvPr/>
        </p:nvSpPr>
        <p:spPr>
          <a:xfrm>
            <a:off x="2438400" y="1752601"/>
            <a:ext cx="5791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Charles Spencer, 3rd earl of </a:t>
            </a:r>
            <a:r>
              <a:rPr lang="en-US" sz="1600" dirty="0" smtClean="0"/>
              <a:t>Sunderland (1674-1722) was a British Statesman and one of the Whig ministers who directed the government of King George I [</a:t>
            </a:r>
            <a:r>
              <a:rPr lang="en-US" sz="1600" dirty="0" err="1" smtClean="0"/>
              <a:t>Lotha</a:t>
            </a:r>
            <a:r>
              <a:rPr lang="en-US" sz="1600" dirty="0"/>
              <a:t>]. Sunderland then took control of domestic affairs, becoming lord president of the Privy Council and first lord of the </a:t>
            </a:r>
            <a:r>
              <a:rPr lang="en-US" sz="1600" dirty="0" smtClean="0"/>
              <a:t>Treasury and in 1721 yielded his office to Walpole [</a:t>
            </a:r>
            <a:r>
              <a:rPr lang="en-US" sz="1600" dirty="0" err="1" smtClean="0"/>
              <a:t>Lotha</a:t>
            </a:r>
            <a:r>
              <a:rPr lang="en-US" sz="1600" dirty="0" smtClean="0"/>
              <a:t>].  </a:t>
            </a:r>
            <a:endParaRPr lang="en-US" sz="16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3657600"/>
            <a:ext cx="1270000" cy="158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438400" y="3810000"/>
            <a:ext cx="5791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Sir Robert Walpole (1676-1745)  was a British statesman and is generally known as the first British Prime Minister [Plumb]. Rose to prominence because  of his skillful handling of fiscal policy during the South Sea Bubble [Chambers]. </a:t>
            </a:r>
            <a:endParaRPr lang="en-US" sz="1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0" y="5330341"/>
            <a:ext cx="1270000" cy="15367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452607" y="55626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King George I (1660-1727) </a:t>
            </a:r>
            <a:r>
              <a:rPr lang="en-US" sz="1600" dirty="0" smtClean="0"/>
              <a:t>was first </a:t>
            </a:r>
            <a:r>
              <a:rPr lang="en-US" sz="1600" dirty="0"/>
              <a:t>Hanoverian king of Great </a:t>
            </a:r>
            <a:r>
              <a:rPr lang="en-US" sz="1600" dirty="0" smtClean="0"/>
              <a:t>Britain. During the South Sea Bubble scandal, he was forced to give Walpole a free hand in the ministry [</a:t>
            </a:r>
            <a:r>
              <a:rPr lang="en-US" sz="1600" dirty="0" err="1" smtClean="0"/>
              <a:t>Lotha</a:t>
            </a:r>
            <a:r>
              <a:rPr lang="en-US" sz="1600" dirty="0" smtClean="0"/>
              <a:t>, Shukla].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60255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South Sea Company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In 1710, England’s finances were in a dreadful disposition. This led to different government departments to arrange loans and expended money with little financial error [Melissa]. </a:t>
            </a:r>
          </a:p>
          <a:p>
            <a:r>
              <a:rPr lang="en-US" sz="1800" dirty="0" smtClean="0"/>
              <a:t>The South Sea Company was founded in1711 by Robert Harley and John Blunt [Colombo]. Robert Harley convinced Parliament and one of the first steps was to reconsider allowing the Bank of England to be handling the loans. </a:t>
            </a:r>
          </a:p>
          <a:p>
            <a:r>
              <a:rPr lang="en-US" sz="1800" dirty="0" smtClean="0"/>
              <a:t>The company was also founded to mainly trade salves with Spanish America. Originally, they thought the War of Spanish Succession would end with a treaty allowing this kind of trade [Singh].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4466486"/>
            <a:ext cx="2362200" cy="2391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935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South Sea Company pt. 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Near the end of the War of Spanish Succession, England had about £10 million of debt it needed to finance [Melissa]. 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company promised a monopoly trade to all the Spanish Colonies in South America in exchange for taking over and uniting  the national debt raised by the War of Spanish Succession [“South Sea Bubble Short History”]. 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South Sea Company thought they would be wealthy because of the monopoly</a:t>
            </a:r>
            <a:r>
              <a:rPr lang="en-US" sz="1800" dirty="0" smtClean="0"/>
              <a:t>. </a:t>
            </a:r>
            <a:endParaRPr lang="en-US" sz="1800" dirty="0"/>
          </a:p>
          <a:p>
            <a:r>
              <a:rPr lang="en-US" sz="1800" dirty="0"/>
              <a:t>However, by 1713, the monopoly of the business was worthless since the Treaty of Utrecht </a:t>
            </a:r>
            <a:r>
              <a:rPr lang="en-US" sz="1800" dirty="0" smtClean="0"/>
              <a:t>had cut most trade </a:t>
            </a:r>
            <a:r>
              <a:rPr lang="en-US" sz="1800" dirty="0"/>
              <a:t>for England in the southern part of the New World [Melissa]. </a:t>
            </a:r>
          </a:p>
          <a:p>
            <a:r>
              <a:rPr lang="en-US" sz="1800" dirty="0" smtClean="0"/>
              <a:t>Adding on to what the Treaty did not favor the interest of 6% as it did well before. As a result, the treaty imposed an annual tax on imported slaves and to send one ship a year for general trade [Singh]. 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0977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Beginnings of the South Sea Bubble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229600" cy="4525963"/>
          </a:xfrm>
        </p:spPr>
        <p:txBody>
          <a:bodyPr>
            <a:normAutofit/>
          </a:bodyPr>
          <a:lstStyle/>
          <a:p>
            <a:r>
              <a:rPr lang="en-US" sz="1800" dirty="0" smtClean="0"/>
              <a:t>King George I became the governor of the company in 1718 [Singh]. </a:t>
            </a:r>
          </a:p>
          <a:p>
            <a:r>
              <a:rPr lang="en-US" sz="1800" dirty="0" smtClean="0"/>
              <a:t>In 1719, Parliament authorized the South Sea Company to accept an additional portion of the national debt as part of the building of the war debt conversion since 1711[“South Sea Bubble Short History”]. In other words, the company should have responsibility of the debt.</a:t>
            </a:r>
          </a:p>
          <a:p>
            <a:r>
              <a:rPr lang="en-US" sz="1800" dirty="0"/>
              <a:t>The government accepted this proposal, and the result was an incredible wave of speculation, which drove the price of the company's stock from £1281/2 in Jan., 1720, to £1,000 in </a:t>
            </a:r>
            <a:r>
              <a:rPr lang="en-US" sz="1800" dirty="0" smtClean="0"/>
              <a:t>August [“South Sea Bubble”].</a:t>
            </a:r>
            <a:r>
              <a:rPr lang="en-US" sz="1800" dirty="0"/>
              <a:t> 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060054"/>
            <a:ext cx="2362200" cy="2797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039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South Sea Bubble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By September of 1720, the market had collapsed. By December of that year, shares were down to </a:t>
            </a:r>
            <a:r>
              <a:rPr lang="en-US" sz="1800" dirty="0" smtClean="0"/>
              <a:t>124. Investors were ruined, the House of Commons ordered an investigation, and many company’s directors were humiliated [Singh]. </a:t>
            </a:r>
          </a:p>
          <a:p>
            <a:r>
              <a:rPr lang="en-US" sz="1800" dirty="0" smtClean="0"/>
              <a:t>Banks failed when they could not collects loan on inflated stock, prices of stock fell, and fraud in the company was well known [“South Sea Bubble”]. </a:t>
            </a:r>
            <a:endParaRPr lang="en-US" sz="1800" dirty="0"/>
          </a:p>
          <a:p>
            <a:r>
              <a:rPr lang="en-US" sz="1800" dirty="0" smtClean="0"/>
              <a:t>This crash, known as the South Sea Bubble, resembled the failure of John Law’s similar scheme in France, but it has less effect on government finances [Chambers].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9" y="4705837"/>
            <a:ext cx="3937861" cy="2117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12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South Sea Bubble pt.2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Sir Robert Walpole ascended to power, with power like a Prime Minister’s, in 1721. Originally, he favored letting the Bank of England be in charge of the debt, he knew people heavily invested in the South Sea Stock [Plumb</a:t>
            </a:r>
            <a:r>
              <a:rPr lang="en-US" sz="1800" dirty="0" smtClean="0"/>
              <a:t>].</a:t>
            </a:r>
          </a:p>
          <a:p>
            <a:r>
              <a:rPr lang="en-US" sz="1800" dirty="0"/>
              <a:t>Walpole promised to look for those responsible for the scandal, but only sacrificed some that were involved in order to keep the reputation of government’s leaders [Singh]. </a:t>
            </a:r>
          </a:p>
          <a:p>
            <a:pPr marL="0" indent="0">
              <a:buNone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07345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The Bubble Act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dirty="0" smtClean="0"/>
              <a:t>The Bubble Act was made in June of 1720 and required all Joint-Stock companies to receive a Royal Charter. This was introduced by the South Sea Company. By the end of June their share price had rose to </a:t>
            </a:r>
            <a:r>
              <a:rPr lang="en-US" sz="1800" dirty="0"/>
              <a:t>£</a:t>
            </a:r>
            <a:r>
              <a:rPr lang="en-US" sz="1800" dirty="0" smtClean="0"/>
              <a:t>1050 [“South Sea Bubble Short History”]. </a:t>
            </a:r>
          </a:p>
          <a:p>
            <a:endParaRPr lang="en-US" sz="1800" dirty="0" smtClean="0"/>
          </a:p>
        </p:txBody>
      </p:sp>
    </p:spTree>
    <p:extLst>
      <p:ext uri="{BB962C8B-B14F-4D97-AF65-F5344CB8AC3E}">
        <p14:creationId xmlns:p14="http://schemas.microsoft.com/office/powerpoint/2010/main" val="14185245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416</TotalTime>
  <Words>884</Words>
  <Application>Microsoft Office PowerPoint</Application>
  <PresentationFormat>On-screen Show (4:3)</PresentationFormat>
  <Paragraphs>57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Executive</vt:lpstr>
      <vt:lpstr>The South Sea Bubble</vt:lpstr>
      <vt:lpstr>Significant Individuals</vt:lpstr>
      <vt:lpstr>Significant Individuals pt.2</vt:lpstr>
      <vt:lpstr>South Sea Company</vt:lpstr>
      <vt:lpstr>South Sea Company pt. 2</vt:lpstr>
      <vt:lpstr>Beginnings of the South Sea Bubble</vt:lpstr>
      <vt:lpstr>The South Sea Bubble</vt:lpstr>
      <vt:lpstr>The South Sea Bubble pt.2</vt:lpstr>
      <vt:lpstr>The Bubble Act</vt:lpstr>
      <vt:lpstr>Works Cited (Pictures)</vt:lpstr>
      <vt:lpstr>Works Cited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South Sea Bubble</dc:title>
  <dc:creator>Genna</dc:creator>
  <cp:lastModifiedBy>Genna</cp:lastModifiedBy>
  <cp:revision>39</cp:revision>
  <dcterms:created xsi:type="dcterms:W3CDTF">2014-03-17T06:14:14Z</dcterms:created>
  <dcterms:modified xsi:type="dcterms:W3CDTF">2014-03-18T22:57:33Z</dcterms:modified>
</cp:coreProperties>
</file>